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14" r:id="rId3"/>
    <p:sldId id="287" r:id="rId4"/>
    <p:sldId id="315" r:id="rId5"/>
    <p:sldId id="321" r:id="rId6"/>
    <p:sldId id="281" r:id="rId7"/>
    <p:sldId id="288" r:id="rId8"/>
    <p:sldId id="316" r:id="rId9"/>
    <p:sldId id="312" r:id="rId10"/>
    <p:sldId id="317" r:id="rId11"/>
    <p:sldId id="293" r:id="rId12"/>
    <p:sldId id="318" r:id="rId13"/>
    <p:sldId id="290" r:id="rId14"/>
    <p:sldId id="319" r:id="rId15"/>
    <p:sldId id="320" r:id="rId16"/>
    <p:sldId id="291" r:id="rId17"/>
    <p:sldId id="313" r:id="rId18"/>
    <p:sldId id="292" r:id="rId19"/>
    <p:sldId id="309" r:id="rId20"/>
    <p:sldId id="308" r:id="rId21"/>
    <p:sldId id="299" r:id="rId22"/>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438" autoAdjust="0"/>
  </p:normalViewPr>
  <p:slideViewPr>
    <p:cSldViewPr>
      <p:cViewPr varScale="1">
        <p:scale>
          <a:sx n="86" d="100"/>
          <a:sy n="86" d="100"/>
        </p:scale>
        <p:origin x="124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9-6-2020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9-6-2020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MVO:</a:t>
            </a:r>
          </a:p>
          <a:p>
            <a:r>
              <a:rPr lang="nl-NL" dirty="0"/>
              <a:t> Creëert waarde op economisch (Profit), ecologisch (</a:t>
            </a:r>
            <a:r>
              <a:rPr lang="nl-NL" dirty="0" err="1"/>
              <a:t>Planet</a:t>
            </a:r>
            <a:r>
              <a:rPr lang="nl-NL" dirty="0"/>
              <a:t>) en sociaal (People) gebied. Dit noemen we de 3 P's.</a:t>
            </a:r>
            <a:br>
              <a:rPr lang="nl-NL" dirty="0"/>
            </a:br>
            <a:endParaRPr lang="nl-NL" dirty="0"/>
          </a:p>
          <a:p>
            <a:r>
              <a:rPr lang="nl-NL" dirty="0"/>
              <a:t> Speelt een rol in alle bedrijfsprocessen. Van inkoop tot marketing en van productie tot HRM: overal spelen maatschappelijke vraagstukken.</a:t>
            </a:r>
            <a:br>
              <a:rPr lang="nl-NL" dirty="0"/>
            </a:br>
            <a:endParaRPr lang="nl-NL" dirty="0"/>
          </a:p>
          <a:p>
            <a:r>
              <a:rPr lang="nl-NL" dirty="0"/>
              <a:t> Betekent dat een bedrijf afwegingen moet maken tussen verschillende stakeholderbelangen: de belangen van betrokken personen, bedrijven en organisaties.</a:t>
            </a:r>
            <a:br>
              <a:rPr lang="nl-NL" dirty="0"/>
            </a:br>
            <a:endParaRPr lang="nl-NL" dirty="0"/>
          </a:p>
          <a:p>
            <a:r>
              <a:rPr lang="nl-NL" dirty="0"/>
              <a:t> Is voor ieder bedrijf anders. Dit hangt af van bedrijfsgrootte, sector, cultuur van de onderneming en bedrijfsstrategie.</a:t>
            </a:r>
            <a:br>
              <a:rPr lang="nl-NL" dirty="0"/>
            </a:br>
            <a:endParaRPr lang="nl-NL" dirty="0"/>
          </a:p>
          <a:p>
            <a:r>
              <a:rPr lang="nl-NL" dirty="0"/>
              <a:t> Is een proces en geen eindbestemming. De doelen veranderen in de tijd en met elke bedrijfsbeslissing.</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13</a:t>
            </a:fld>
            <a:endParaRPr lang="nl-NL"/>
          </a:p>
        </p:txBody>
      </p:sp>
    </p:spTree>
    <p:extLst>
      <p:ext uri="{BB962C8B-B14F-4D97-AF65-F5344CB8AC3E}">
        <p14:creationId xmlns:p14="http://schemas.microsoft.com/office/powerpoint/2010/main" val="16408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16</a:t>
            </a:fld>
            <a:endParaRPr lang="nl-NL"/>
          </a:p>
        </p:txBody>
      </p:sp>
    </p:spTree>
    <p:extLst>
      <p:ext uri="{BB962C8B-B14F-4D97-AF65-F5344CB8AC3E}">
        <p14:creationId xmlns:p14="http://schemas.microsoft.com/office/powerpoint/2010/main" val="365709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17</a:t>
            </a:fld>
            <a:endParaRPr lang="nl-NL"/>
          </a:p>
        </p:txBody>
      </p:sp>
    </p:spTree>
    <p:extLst>
      <p:ext uri="{BB962C8B-B14F-4D97-AF65-F5344CB8AC3E}">
        <p14:creationId xmlns:p14="http://schemas.microsoft.com/office/powerpoint/2010/main" val="1198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9-6-2020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9-6-2020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9-6-2020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9-6-2020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9-6-2020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9-6-2020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gFUVskQgyM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TvBa2hKAy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sUxGPI-xsC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xH79uPjt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dSIhHZqlxY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7UPT0ylbs-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Balen wikkelen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Ring wikkelaar</a:t>
            </a:r>
          </a:p>
        </p:txBody>
      </p:sp>
      <p:sp>
        <p:nvSpPr>
          <p:cNvPr id="3" name="Tijdelijke aanduiding voor inhoud 2"/>
          <p:cNvSpPr>
            <a:spLocks noGrp="1"/>
          </p:cNvSpPr>
          <p:nvPr>
            <p:ph idx="1"/>
          </p:nvPr>
        </p:nvSpPr>
        <p:spPr/>
        <p:txBody>
          <a:bodyPr/>
          <a:lstStyle/>
          <a:p>
            <a:r>
              <a:rPr lang="nl-NL" dirty="0"/>
              <a:t>Kenmerken:</a:t>
            </a:r>
          </a:p>
          <a:p>
            <a:endParaRPr lang="nl-NL" dirty="0"/>
          </a:p>
          <a:p>
            <a:r>
              <a:rPr lang="nl-NL" dirty="0"/>
              <a:t>Baal draait om eigen as</a:t>
            </a:r>
          </a:p>
          <a:p>
            <a:endParaRPr lang="nl-NL" dirty="0"/>
          </a:p>
          <a:p>
            <a:r>
              <a:rPr lang="nl-NL" dirty="0"/>
              <a:t>Voorstretchers en folie draaien om de baal binnen een ring</a:t>
            </a:r>
          </a:p>
        </p:txBody>
      </p:sp>
    </p:spTree>
    <p:extLst>
      <p:ext uri="{BB962C8B-B14F-4D97-AF65-F5344CB8AC3E}">
        <p14:creationId xmlns:p14="http://schemas.microsoft.com/office/powerpoint/2010/main" val="260810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Ring Wikkelaar</a:t>
            </a:r>
          </a:p>
        </p:txBody>
      </p:sp>
      <p:sp>
        <p:nvSpPr>
          <p:cNvPr id="5" name="Tijdelijke aanduiding voor inhoud 4">
            <a:extLst>
              <a:ext uri="{FF2B5EF4-FFF2-40B4-BE49-F238E27FC236}">
                <a16:creationId xmlns:a16="http://schemas.microsoft.com/office/drawing/2014/main" id="{432204DB-E55F-4BDD-93C6-B88B8C36856F}"/>
              </a:ext>
            </a:extLst>
          </p:cNvPr>
          <p:cNvSpPr>
            <a:spLocks noGrp="1"/>
          </p:cNvSpPr>
          <p:nvPr>
            <p:ph idx="1"/>
          </p:nvPr>
        </p:nvSpPr>
        <p:spPr/>
        <p:txBody>
          <a:bodyPr/>
          <a:lstStyle/>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r>
              <a:rPr lang="nl-NL" dirty="0">
                <a:hlinkClick r:id="rId2"/>
              </a:rPr>
              <a:t>https://www.youtube.com/watch?v=gFUVskQgyMM</a:t>
            </a:r>
            <a:endParaRPr lang="nl-NL" dirty="0"/>
          </a:p>
        </p:txBody>
      </p:sp>
      <p:pic>
        <p:nvPicPr>
          <p:cNvPr id="3" name="Afbeelding 2">
            <a:extLst>
              <a:ext uri="{FF2B5EF4-FFF2-40B4-BE49-F238E27FC236}">
                <a16:creationId xmlns:a16="http://schemas.microsoft.com/office/drawing/2014/main" id="{368582D0-13EC-4B9C-AC34-C47283C3DB47}"/>
              </a:ext>
            </a:extLst>
          </p:cNvPr>
          <p:cNvPicPr>
            <a:picLocks noChangeAspect="1"/>
          </p:cNvPicPr>
          <p:nvPr/>
        </p:nvPicPr>
        <p:blipFill>
          <a:blip r:embed="rId3"/>
          <a:stretch>
            <a:fillRect/>
          </a:stretch>
        </p:blipFill>
        <p:spPr>
          <a:xfrm>
            <a:off x="2860301" y="1340768"/>
            <a:ext cx="4884246" cy="3217515"/>
          </a:xfrm>
          <a:prstGeom prst="rect">
            <a:avLst/>
          </a:prstGeom>
        </p:spPr>
      </p:pic>
    </p:spTree>
    <p:extLst>
      <p:ext uri="{BB962C8B-B14F-4D97-AF65-F5344CB8AC3E}">
        <p14:creationId xmlns:p14="http://schemas.microsoft.com/office/powerpoint/2010/main" val="200471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 wikkelaar</a:t>
            </a:r>
          </a:p>
        </p:txBody>
      </p:sp>
      <p:sp>
        <p:nvSpPr>
          <p:cNvPr id="3" name="Tijdelijke aanduiding voor inhoud 2"/>
          <p:cNvSpPr>
            <a:spLocks noGrp="1"/>
          </p:cNvSpPr>
          <p:nvPr>
            <p:ph idx="1"/>
          </p:nvPr>
        </p:nvSpPr>
        <p:spPr/>
        <p:txBody>
          <a:bodyPr/>
          <a:lstStyle/>
          <a:p>
            <a:r>
              <a:rPr lang="nl-NL" dirty="0"/>
              <a:t>BIO = </a:t>
            </a:r>
            <a:r>
              <a:rPr lang="nl-NL" b="1" dirty="0" err="1"/>
              <a:t>B</a:t>
            </a:r>
            <a:r>
              <a:rPr lang="nl-NL" dirty="0" err="1"/>
              <a:t>ale</a:t>
            </a:r>
            <a:r>
              <a:rPr lang="nl-NL" dirty="0"/>
              <a:t> </a:t>
            </a:r>
            <a:r>
              <a:rPr lang="nl-NL" b="1" dirty="0"/>
              <a:t>I</a:t>
            </a:r>
            <a:r>
              <a:rPr lang="nl-NL" dirty="0"/>
              <a:t>n </a:t>
            </a:r>
            <a:r>
              <a:rPr lang="nl-NL" b="1" dirty="0" err="1"/>
              <a:t>O</a:t>
            </a:r>
            <a:r>
              <a:rPr lang="nl-NL" dirty="0" err="1"/>
              <a:t>ne</a:t>
            </a:r>
            <a:endParaRPr lang="nl-NL" dirty="0"/>
          </a:p>
          <a:p>
            <a:endParaRPr lang="nl-NL" dirty="0"/>
          </a:p>
          <a:p>
            <a:r>
              <a:rPr lang="nl-NL" dirty="0"/>
              <a:t>Kenmerken:</a:t>
            </a:r>
          </a:p>
          <a:p>
            <a:endParaRPr lang="nl-NL" dirty="0"/>
          </a:p>
          <a:p>
            <a:r>
              <a:rPr lang="nl-NL" dirty="0"/>
              <a:t>Wikkelen gebeurt in de perskamer</a:t>
            </a:r>
          </a:p>
          <a:p>
            <a:r>
              <a:rPr lang="nl-NL" dirty="0"/>
              <a:t>Baal draait om eigen as</a:t>
            </a:r>
          </a:p>
          <a:p>
            <a:r>
              <a:rPr lang="nl-NL" dirty="0"/>
              <a:t>2 voorstretchers en foliehouders draaien in een ring om de  baal</a:t>
            </a:r>
          </a:p>
        </p:txBody>
      </p:sp>
    </p:spTree>
    <p:extLst>
      <p:ext uri="{BB962C8B-B14F-4D97-AF65-F5344CB8AC3E}">
        <p14:creationId xmlns:p14="http://schemas.microsoft.com/office/powerpoint/2010/main" val="182060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Bale</a:t>
            </a:r>
            <a:r>
              <a:rPr lang="nl-NL" dirty="0"/>
              <a:t> In </a:t>
            </a:r>
            <a:r>
              <a:rPr lang="nl-NL" dirty="0" err="1"/>
              <a:t>One</a:t>
            </a:r>
            <a:r>
              <a:rPr lang="nl-NL" dirty="0"/>
              <a:t> wikkelaar</a:t>
            </a:r>
          </a:p>
        </p:txBody>
      </p:sp>
      <p:sp>
        <p:nvSpPr>
          <p:cNvPr id="5" name="Tijdelijke aanduiding voor inhoud 4">
            <a:extLst>
              <a:ext uri="{FF2B5EF4-FFF2-40B4-BE49-F238E27FC236}">
                <a16:creationId xmlns:a16="http://schemas.microsoft.com/office/drawing/2014/main" id="{5AB46DFB-1ED0-493A-829E-1071E9DDC19D}"/>
              </a:ext>
            </a:extLst>
          </p:cNvPr>
          <p:cNvSpPr>
            <a:spLocks noGrp="1"/>
          </p:cNvSpPr>
          <p:nvPr>
            <p:ph idx="1"/>
          </p:nvPr>
        </p:nvSpPr>
        <p:spPr/>
        <p:txBody>
          <a:bodyPr/>
          <a:lstStyle/>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r>
              <a:rPr lang="nl-NL" dirty="0">
                <a:hlinkClick r:id="rId3"/>
              </a:rPr>
              <a:t>https://www.youtube.com/watch?v=xTvBa2hKAyo</a:t>
            </a:r>
            <a:endParaRPr lang="nl-NL" dirty="0"/>
          </a:p>
        </p:txBody>
      </p:sp>
      <p:pic>
        <p:nvPicPr>
          <p:cNvPr id="3" name="Afbeelding 2">
            <a:extLst>
              <a:ext uri="{FF2B5EF4-FFF2-40B4-BE49-F238E27FC236}">
                <a16:creationId xmlns:a16="http://schemas.microsoft.com/office/drawing/2014/main" id="{857D0F3F-9BF3-4E6E-B16B-C2FBEACC8E1D}"/>
              </a:ext>
            </a:extLst>
          </p:cNvPr>
          <p:cNvPicPr>
            <a:picLocks noChangeAspect="1"/>
          </p:cNvPicPr>
          <p:nvPr/>
        </p:nvPicPr>
        <p:blipFill>
          <a:blip r:embed="rId4"/>
          <a:stretch>
            <a:fillRect/>
          </a:stretch>
        </p:blipFill>
        <p:spPr>
          <a:xfrm>
            <a:off x="2555776" y="1196752"/>
            <a:ext cx="5631768" cy="3155602"/>
          </a:xfrm>
          <a:prstGeom prst="rect">
            <a:avLst/>
          </a:prstGeom>
        </p:spPr>
      </p:pic>
    </p:spTree>
    <p:extLst>
      <p:ext uri="{BB962C8B-B14F-4D97-AF65-F5344CB8AC3E}">
        <p14:creationId xmlns:p14="http://schemas.microsoft.com/office/powerpoint/2010/main" val="71072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3D Wikkelaar</a:t>
            </a:r>
          </a:p>
        </p:txBody>
      </p:sp>
      <p:sp>
        <p:nvSpPr>
          <p:cNvPr id="3" name="Tijdelijke aanduiding voor inhoud 2"/>
          <p:cNvSpPr>
            <a:spLocks noGrp="1"/>
          </p:cNvSpPr>
          <p:nvPr>
            <p:ph idx="1"/>
          </p:nvPr>
        </p:nvSpPr>
        <p:spPr/>
        <p:txBody>
          <a:bodyPr/>
          <a:lstStyle/>
          <a:p>
            <a:r>
              <a:rPr lang="nl-NL" dirty="0"/>
              <a:t>Foliehouders kantelen, waardoor eerst kanten worden gewikkeld</a:t>
            </a:r>
          </a:p>
          <a:p>
            <a:endParaRPr lang="nl-NL" dirty="0"/>
          </a:p>
          <a:p>
            <a:r>
              <a:rPr lang="nl-NL" dirty="0"/>
              <a:t>Hierdoor minder luchtinsluiting op de randen</a:t>
            </a:r>
          </a:p>
          <a:p>
            <a:endParaRPr lang="nl-NL" dirty="0"/>
          </a:p>
          <a:p>
            <a:r>
              <a:rPr lang="nl-NL" dirty="0"/>
              <a:t>Beter vormbehoud van de balen</a:t>
            </a:r>
          </a:p>
        </p:txBody>
      </p:sp>
    </p:spTree>
    <p:extLst>
      <p:ext uri="{BB962C8B-B14F-4D97-AF65-F5344CB8AC3E}">
        <p14:creationId xmlns:p14="http://schemas.microsoft.com/office/powerpoint/2010/main" val="282616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3D Wikkelaar</a:t>
            </a:r>
          </a:p>
        </p:txBody>
      </p:sp>
      <p:sp>
        <p:nvSpPr>
          <p:cNvPr id="5" name="Tijdelijke aanduiding voor inhoud 4">
            <a:extLst>
              <a:ext uri="{FF2B5EF4-FFF2-40B4-BE49-F238E27FC236}">
                <a16:creationId xmlns:a16="http://schemas.microsoft.com/office/drawing/2014/main" id="{874AFE93-628B-4173-8E35-15C943A28DF8}"/>
              </a:ext>
            </a:extLst>
          </p:cNvPr>
          <p:cNvSpPr>
            <a:spLocks noGrp="1"/>
          </p:cNvSpPr>
          <p:nvPr>
            <p:ph idx="1"/>
          </p:nvPr>
        </p:nvSpPr>
        <p:spPr/>
        <p:txBody>
          <a:bodyPr/>
          <a:lstStyle/>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r>
              <a:rPr lang="nl-NL" dirty="0">
                <a:hlinkClick r:id="rId2"/>
              </a:rPr>
              <a:t>https://www.youtube.com/watch?v=sUxGPI-xsCE</a:t>
            </a:r>
            <a:endParaRPr lang="nl-NL" dirty="0"/>
          </a:p>
        </p:txBody>
      </p:sp>
      <p:pic>
        <p:nvPicPr>
          <p:cNvPr id="3" name="Afbeelding 2">
            <a:extLst>
              <a:ext uri="{FF2B5EF4-FFF2-40B4-BE49-F238E27FC236}">
                <a16:creationId xmlns:a16="http://schemas.microsoft.com/office/drawing/2014/main" id="{C48E5CE0-56A1-41F3-B862-99C673D52A0F}"/>
              </a:ext>
            </a:extLst>
          </p:cNvPr>
          <p:cNvPicPr>
            <a:picLocks noChangeAspect="1"/>
          </p:cNvPicPr>
          <p:nvPr/>
        </p:nvPicPr>
        <p:blipFill>
          <a:blip r:embed="rId3"/>
          <a:stretch>
            <a:fillRect/>
          </a:stretch>
        </p:blipFill>
        <p:spPr>
          <a:xfrm>
            <a:off x="1676399" y="1484786"/>
            <a:ext cx="3469147" cy="2613272"/>
          </a:xfrm>
          <a:prstGeom prst="rect">
            <a:avLst/>
          </a:prstGeom>
        </p:spPr>
      </p:pic>
      <p:pic>
        <p:nvPicPr>
          <p:cNvPr id="4" name="Afbeelding 3">
            <a:extLst>
              <a:ext uri="{FF2B5EF4-FFF2-40B4-BE49-F238E27FC236}">
                <a16:creationId xmlns:a16="http://schemas.microsoft.com/office/drawing/2014/main" id="{83DFE09C-3779-40FD-AECE-CF590113AD0F}"/>
              </a:ext>
            </a:extLst>
          </p:cNvPr>
          <p:cNvPicPr>
            <a:picLocks noChangeAspect="1"/>
          </p:cNvPicPr>
          <p:nvPr/>
        </p:nvPicPr>
        <p:blipFill>
          <a:blip r:embed="rId4"/>
          <a:stretch>
            <a:fillRect/>
          </a:stretch>
        </p:blipFill>
        <p:spPr>
          <a:xfrm>
            <a:off x="5330050" y="1484785"/>
            <a:ext cx="3619320" cy="2613272"/>
          </a:xfrm>
          <a:prstGeom prst="rect">
            <a:avLst/>
          </a:prstGeom>
        </p:spPr>
      </p:pic>
    </p:spTree>
    <p:extLst>
      <p:ext uri="{BB962C8B-B14F-4D97-AF65-F5344CB8AC3E}">
        <p14:creationId xmlns:p14="http://schemas.microsoft.com/office/powerpoint/2010/main" val="122758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Intelliwrap</a:t>
            </a:r>
            <a:r>
              <a:rPr lang="nl-NL" dirty="0"/>
              <a:t> 3D wikkelaar</a:t>
            </a:r>
          </a:p>
        </p:txBody>
      </p:sp>
      <p:sp>
        <p:nvSpPr>
          <p:cNvPr id="5" name="Tijdelijke aanduiding voor inhoud 4">
            <a:extLst>
              <a:ext uri="{FF2B5EF4-FFF2-40B4-BE49-F238E27FC236}">
                <a16:creationId xmlns:a16="http://schemas.microsoft.com/office/drawing/2014/main" id="{B0698E1C-E3D2-4F60-8E6D-934C6063FBF5}"/>
              </a:ext>
            </a:extLst>
          </p:cNvPr>
          <p:cNvSpPr>
            <a:spLocks noGrp="1"/>
          </p:cNvSpPr>
          <p:nvPr>
            <p:ph idx="1"/>
          </p:nvPr>
        </p:nvSpPr>
        <p:spPr/>
        <p:txBody>
          <a:bodyPr/>
          <a:lstStyle/>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r>
              <a:rPr lang="nl-NL" dirty="0">
                <a:hlinkClick r:id="rId3"/>
              </a:rPr>
              <a:t>https://www.youtube.com/watch?v=NxH79uPjtaU</a:t>
            </a:r>
            <a:endParaRPr lang="nl-NL" dirty="0"/>
          </a:p>
        </p:txBody>
      </p:sp>
      <p:pic>
        <p:nvPicPr>
          <p:cNvPr id="3" name="Afbeelding 2">
            <a:extLst>
              <a:ext uri="{FF2B5EF4-FFF2-40B4-BE49-F238E27FC236}">
                <a16:creationId xmlns:a16="http://schemas.microsoft.com/office/drawing/2014/main" id="{68BF10E7-D945-477F-9959-C178278A6E5B}"/>
              </a:ext>
            </a:extLst>
          </p:cNvPr>
          <p:cNvPicPr>
            <a:picLocks noChangeAspect="1"/>
          </p:cNvPicPr>
          <p:nvPr/>
        </p:nvPicPr>
        <p:blipFill>
          <a:blip r:embed="rId4"/>
          <a:stretch>
            <a:fillRect/>
          </a:stretch>
        </p:blipFill>
        <p:spPr>
          <a:xfrm>
            <a:off x="2947987" y="1116509"/>
            <a:ext cx="5008389" cy="3422154"/>
          </a:xfrm>
          <a:prstGeom prst="rect">
            <a:avLst/>
          </a:prstGeom>
        </p:spPr>
      </p:pic>
    </p:spTree>
    <p:extLst>
      <p:ext uri="{BB962C8B-B14F-4D97-AF65-F5344CB8AC3E}">
        <p14:creationId xmlns:p14="http://schemas.microsoft.com/office/powerpoint/2010/main" val="299448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Folie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93223113"/>
              </p:ext>
            </p:extLst>
          </p:nvPr>
        </p:nvGraphicFramePr>
        <p:xfrm>
          <a:off x="2379504" y="3250089"/>
          <a:ext cx="4754880" cy="822960"/>
        </p:xfrm>
        <a:graphic>
          <a:graphicData uri="http://schemas.openxmlformats.org/drawingml/2006/table">
            <a:tbl>
              <a:tblPr/>
              <a:tblGrid>
                <a:gridCol w="4754880">
                  <a:extLst>
                    <a:ext uri="{9D8B030D-6E8A-4147-A177-3AD203B41FA5}">
                      <a16:colId xmlns:a16="http://schemas.microsoft.com/office/drawing/2014/main" val="160036381"/>
                    </a:ext>
                  </a:extLst>
                </a:gridCol>
              </a:tblGrid>
              <a:tr h="0">
                <a:tc>
                  <a:txBody>
                    <a:bodyPr/>
                    <a:lstStyle/>
                    <a:p>
                      <a:pPr fontAlgn="t"/>
                      <a:br>
                        <a:rPr lang="nl-NL" b="1" dirty="0">
                          <a:effectLst/>
                        </a:rPr>
                      </a:br>
                      <a:endParaRPr lang="nl-NL" b="1" dirty="0">
                        <a:effectLst/>
                      </a:endParaRPr>
                    </a:p>
                  </a:txBody>
                  <a:tcPr marB="228600">
                    <a:lnL>
                      <a:noFill/>
                    </a:lnL>
                    <a:lnR>
                      <a:noFill/>
                    </a:lnR>
                    <a:lnT>
                      <a:noFill/>
                    </a:lnT>
                    <a:lnB>
                      <a:noFill/>
                    </a:lnB>
                    <a:solidFill>
                      <a:srgbClr val="FFFFFF"/>
                    </a:solidFill>
                  </a:tcPr>
                </a:tc>
                <a:extLst>
                  <a:ext uri="{0D108BD9-81ED-4DB2-BD59-A6C34878D82A}">
                    <a16:rowId xmlns:a16="http://schemas.microsoft.com/office/drawing/2014/main" val="3942665023"/>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4040284686"/>
              </p:ext>
            </p:extLst>
          </p:nvPr>
        </p:nvGraphicFramePr>
        <p:xfrm>
          <a:off x="1979712" y="980729"/>
          <a:ext cx="6840760" cy="5256584"/>
        </p:xfrm>
        <a:graphic>
          <a:graphicData uri="http://schemas.openxmlformats.org/drawingml/2006/table">
            <a:tbl>
              <a:tblPr/>
              <a:tblGrid>
                <a:gridCol w="6840760">
                  <a:extLst>
                    <a:ext uri="{9D8B030D-6E8A-4147-A177-3AD203B41FA5}">
                      <a16:colId xmlns:a16="http://schemas.microsoft.com/office/drawing/2014/main" val="2029692913"/>
                    </a:ext>
                  </a:extLst>
                </a:gridCol>
              </a:tblGrid>
              <a:tr h="317669">
                <a:tc>
                  <a:txBody>
                    <a:bodyPr/>
                    <a:lstStyle/>
                    <a:p>
                      <a:endParaRPr lang="nl-NL" sz="1500"/>
                    </a:p>
                  </a:txBody>
                  <a:tcPr marL="76711" marR="76711" marT="38356" marB="3835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extLst>
                  <a:ext uri="{0D108BD9-81ED-4DB2-BD59-A6C34878D82A}">
                    <a16:rowId xmlns:a16="http://schemas.microsoft.com/office/drawing/2014/main" val="1089829225"/>
                  </a:ext>
                </a:extLst>
              </a:tr>
              <a:tr h="4938915">
                <a:tc>
                  <a:txBody>
                    <a:bodyPr/>
                    <a:lstStyle/>
                    <a:p>
                      <a:pPr fontAlgn="t"/>
                      <a:r>
                        <a:rPr lang="nl-NL" sz="2800" b="0" dirty="0">
                          <a:solidFill>
                            <a:schemeClr val="tx1"/>
                          </a:solidFill>
                          <a:effectLst/>
                          <a:latin typeface="Arial" panose="020B0604020202020204" pitchFamily="34" charset="0"/>
                          <a:cs typeface="Arial" panose="020B0604020202020204" pitchFamily="34" charset="0"/>
                        </a:rPr>
                        <a:t>Balen kunnen geheel worden omwikkeld met folie. Die folie moet de zuurstof buitenhouden en de kooldioxide binnenhouden. Hoe minder zuurstof in de baal zit, hoe beter de conservering van de baal is. Kooldioxide moet juist in de baal blijven om de baal te conserveren. Folie kan in één of meerdere lagen om de baal gewikkeld worden.</a:t>
                      </a:r>
                    </a:p>
                  </a:txBody>
                  <a:tcPr marL="76711" marR="76711" marT="38356" marB="38356">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extLst>
                  <a:ext uri="{0D108BD9-81ED-4DB2-BD59-A6C34878D82A}">
                    <a16:rowId xmlns:a16="http://schemas.microsoft.com/office/drawing/2014/main" val="3391085974"/>
                  </a:ext>
                </a:extLst>
              </a:tr>
            </a:tbl>
          </a:graphicData>
        </a:graphic>
      </p:graphicFrame>
    </p:spTree>
    <p:extLst>
      <p:ext uri="{BB962C8B-B14F-4D97-AF65-F5344CB8AC3E}">
        <p14:creationId xmlns:p14="http://schemas.microsoft.com/office/powerpoint/2010/main" val="387487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Aantal lagen folie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8940045"/>
              </p:ext>
            </p:extLst>
          </p:nvPr>
        </p:nvGraphicFramePr>
        <p:xfrm>
          <a:off x="2339752" y="893723"/>
          <a:ext cx="6552728" cy="5688092"/>
        </p:xfrm>
        <a:graphic>
          <a:graphicData uri="http://schemas.openxmlformats.org/drawingml/2006/table">
            <a:tbl>
              <a:tblPr/>
              <a:tblGrid>
                <a:gridCol w="6552728">
                  <a:extLst>
                    <a:ext uri="{9D8B030D-6E8A-4147-A177-3AD203B41FA5}">
                      <a16:colId xmlns:a16="http://schemas.microsoft.com/office/drawing/2014/main" val="563133699"/>
                    </a:ext>
                  </a:extLst>
                </a:gridCol>
              </a:tblGrid>
              <a:tr h="4929188">
                <a:tc>
                  <a:txBody>
                    <a:bodyPr/>
                    <a:lstStyle/>
                    <a:p>
                      <a:pPr fontAlgn="t"/>
                      <a:br>
                        <a:rPr lang="nl-NL" sz="1000" dirty="0">
                          <a:effectLst/>
                        </a:rPr>
                      </a:br>
                      <a:r>
                        <a:rPr lang="nl-NL" sz="2400" dirty="0">
                          <a:effectLst/>
                          <a:latin typeface="Arial" panose="020B0604020202020204" pitchFamily="34" charset="0"/>
                          <a:cs typeface="Arial" panose="020B0604020202020204" pitchFamily="34" charset="0"/>
                        </a:rPr>
                        <a:t>Het aantal lagen folie om een baal hangt af van het soort materiaal dat geperst is, hoe lang je de baal wilt opslaan en ook van de kwaliteit van persen en wikkelen. </a:t>
                      </a:r>
                      <a:br>
                        <a:rPr lang="nl-NL" sz="2400" dirty="0">
                          <a:effectLst/>
                          <a:latin typeface="Arial" panose="020B0604020202020204" pitchFamily="34" charset="0"/>
                          <a:cs typeface="Arial" panose="020B0604020202020204" pitchFamily="34" charset="0"/>
                        </a:rPr>
                      </a:br>
                      <a:r>
                        <a:rPr lang="nl-NL" sz="2400" dirty="0">
                          <a:effectLst/>
                          <a:latin typeface="Arial" panose="020B0604020202020204" pitchFamily="34" charset="0"/>
                          <a:cs typeface="Arial" panose="020B0604020202020204" pitchFamily="34" charset="0"/>
                        </a:rPr>
                        <a:t>Voor balen met een percentage droge stof van 50 tot 70% zijn 8 lagen noodzakelijk, omdat het materiaal van deze balen meer lucht bevat en harder van structuur is dan balen met een percentage droge stof van 30%. Ook prikt dit materiaal gemakkelijk door de folie.</a:t>
                      </a:r>
                      <a:br>
                        <a:rPr lang="nl-NL" sz="2400" dirty="0">
                          <a:effectLst/>
                          <a:latin typeface="Arial" panose="020B0604020202020204" pitchFamily="34" charset="0"/>
                          <a:cs typeface="Arial" panose="020B0604020202020204" pitchFamily="34" charset="0"/>
                        </a:rPr>
                      </a:br>
                      <a:r>
                        <a:rPr lang="nl-NL" sz="2400" dirty="0">
                          <a:effectLst/>
                          <a:latin typeface="Arial" panose="020B0604020202020204" pitchFamily="34" charset="0"/>
                          <a:cs typeface="Arial" panose="020B0604020202020204" pitchFamily="34" charset="0"/>
                        </a:rPr>
                        <a:t>Als de folie eerst in de lengterichting van de baal en over de zijkant of schouder van de baal wordt getrokken (3D-wikkelen) ontstaat een strakkere baal dan wanneer een baal alleen in de breedterichting wordt gewikkeld.</a:t>
                      </a:r>
                    </a:p>
                  </a:txBody>
                  <a:tcPr marL="49292" marR="49292" marT="24646" marB="24646">
                    <a:lnL>
                      <a:noFill/>
                    </a:lnL>
                    <a:lnR>
                      <a:noFill/>
                    </a:lnR>
                    <a:lnT>
                      <a:noFill/>
                    </a:lnT>
                    <a:lnB>
                      <a:noFill/>
                    </a:lnB>
                    <a:solidFill>
                      <a:srgbClr val="FFFFFF"/>
                    </a:solidFill>
                  </a:tcPr>
                </a:tc>
                <a:extLst>
                  <a:ext uri="{0D108BD9-81ED-4DB2-BD59-A6C34878D82A}">
                    <a16:rowId xmlns:a16="http://schemas.microsoft.com/office/drawing/2014/main" val="376494647"/>
                  </a:ext>
                </a:extLst>
              </a:tr>
            </a:tbl>
          </a:graphicData>
        </a:graphic>
      </p:graphicFrame>
    </p:spTree>
    <p:extLst>
      <p:ext uri="{BB962C8B-B14F-4D97-AF65-F5344CB8AC3E}">
        <p14:creationId xmlns:p14="http://schemas.microsoft.com/office/powerpoint/2010/main" val="391213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Luchtdichtheid</a:t>
            </a:r>
          </a:p>
        </p:txBody>
      </p:sp>
      <p:sp>
        <p:nvSpPr>
          <p:cNvPr id="3" name="Tijdelijke aanduiding voor inhoud 2"/>
          <p:cNvSpPr>
            <a:spLocks noGrp="1"/>
          </p:cNvSpPr>
          <p:nvPr>
            <p:ph idx="1"/>
          </p:nvPr>
        </p:nvSpPr>
        <p:spPr/>
        <p:txBody>
          <a:bodyPr>
            <a:normAutofit/>
          </a:bodyPr>
          <a:lstStyle/>
          <a:p>
            <a:pPr marL="57150" indent="0">
              <a:buNone/>
            </a:pPr>
            <a:br>
              <a:rPr lang="nl-NL" dirty="0"/>
            </a:br>
            <a:endParaRPr lang="nl-NL" dirty="0"/>
          </a:p>
          <a:p>
            <a:pPr marL="457200" lvl="1" indent="0">
              <a:buNone/>
            </a:pPr>
            <a:r>
              <a:rPr lang="nl-NL" dirty="0"/>
              <a:t>	</a:t>
            </a:r>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3716969873"/>
              </p:ext>
            </p:extLst>
          </p:nvPr>
        </p:nvGraphicFramePr>
        <p:xfrm>
          <a:off x="1763688" y="1268760"/>
          <a:ext cx="7200799" cy="4540887"/>
        </p:xfrm>
        <a:graphic>
          <a:graphicData uri="http://schemas.openxmlformats.org/drawingml/2006/table">
            <a:tbl>
              <a:tblPr/>
              <a:tblGrid>
                <a:gridCol w="7200799">
                  <a:extLst>
                    <a:ext uri="{9D8B030D-6E8A-4147-A177-3AD203B41FA5}">
                      <a16:colId xmlns:a16="http://schemas.microsoft.com/office/drawing/2014/main" val="2707061694"/>
                    </a:ext>
                  </a:extLst>
                </a:gridCol>
              </a:tblGrid>
              <a:tr h="4540887">
                <a:tc>
                  <a:txBody>
                    <a:bodyPr/>
                    <a:lstStyle/>
                    <a:p>
                      <a:pPr fontAlgn="t"/>
                      <a:br>
                        <a:rPr lang="nl-NL" sz="800" dirty="0">
                          <a:effectLst/>
                        </a:rPr>
                      </a:br>
                      <a:r>
                        <a:rPr lang="nl-NL" sz="2000" dirty="0">
                          <a:effectLst/>
                          <a:latin typeface="Arial" panose="020B0604020202020204" pitchFamily="34" charset="0"/>
                          <a:cs typeface="Arial" panose="020B0604020202020204" pitchFamily="34" charset="0"/>
                        </a:rPr>
                        <a:t>In de landbouw wordt folie gebruikt van verschillende breedtes, namelijk 500 mm en 750 mm. De luchtdichtheid van de gewikkelde baal neemt toe met de breedte van de folie en met het aantal lagen.</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In de tabel staat de relatieve luchtdichtheid. Dit is een vergelijkingsgetal. De relatieve dichtheid van 6 lagen folie met een breedte van 500 mm wordt op 100 gesteld. De andere aantallen en breedtes worden daarmee vergeleken. Hoe hoger het getal van de relatieve dichtheid, hoe meer de folie de baal afsluit tegen de indringing van zuurstof. De koolstofdioxide wordt dan ook beter in de baal vastgehouden. In de tabel zie je dat bij een foliebreedte van 750 mm en 8 lagen de hoogste relatieve dichtheid wordt bereikt.</a:t>
                      </a:r>
                    </a:p>
                  </a:txBody>
                  <a:tcPr marL="38356" marR="38356" marT="19178" marB="19178">
                    <a:lnL>
                      <a:noFill/>
                    </a:lnL>
                    <a:lnR>
                      <a:noFill/>
                    </a:lnR>
                    <a:lnT>
                      <a:noFill/>
                    </a:lnT>
                    <a:lnB>
                      <a:noFill/>
                    </a:lnB>
                    <a:solidFill>
                      <a:srgbClr val="FFFFFF"/>
                    </a:solidFill>
                  </a:tcPr>
                </a:tc>
                <a:extLst>
                  <a:ext uri="{0D108BD9-81ED-4DB2-BD59-A6C34878D82A}">
                    <a16:rowId xmlns:a16="http://schemas.microsoft.com/office/drawing/2014/main" val="3662193408"/>
                  </a:ext>
                </a:extLst>
              </a:tr>
            </a:tbl>
          </a:graphicData>
        </a:graphic>
      </p:graphicFrame>
    </p:spTree>
    <p:extLst>
      <p:ext uri="{BB962C8B-B14F-4D97-AF65-F5344CB8AC3E}">
        <p14:creationId xmlns:p14="http://schemas.microsoft.com/office/powerpoint/2010/main" val="326045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Wat wikkelen en waarom  ?</a:t>
            </a:r>
          </a:p>
        </p:txBody>
      </p:sp>
      <p:sp>
        <p:nvSpPr>
          <p:cNvPr id="3" name="Tijdelijke aanduiding voor inhoud 2"/>
          <p:cNvSpPr>
            <a:spLocks noGrp="1"/>
          </p:cNvSpPr>
          <p:nvPr>
            <p:ph idx="1"/>
          </p:nvPr>
        </p:nvSpPr>
        <p:spPr/>
        <p:txBody>
          <a:bodyPr/>
          <a:lstStyle/>
          <a:p>
            <a:r>
              <a:rPr lang="nl-NL" dirty="0"/>
              <a:t>Vooral vochtige </a:t>
            </a:r>
            <a:r>
              <a:rPr lang="nl-NL" dirty="0" err="1"/>
              <a:t>produkten</a:t>
            </a:r>
            <a:r>
              <a:rPr lang="nl-NL" dirty="0"/>
              <a:t> om rotting tegen te gaan. Rotten is een combinatie van vocht, schimmel en zuurstof. ( gelijk aan inkuilen )</a:t>
            </a:r>
          </a:p>
          <a:p>
            <a:r>
              <a:rPr lang="nl-NL" dirty="0"/>
              <a:t>Droge </a:t>
            </a:r>
            <a:r>
              <a:rPr lang="nl-NL" dirty="0" err="1"/>
              <a:t>produkten</a:t>
            </a:r>
            <a:r>
              <a:rPr lang="nl-NL" dirty="0"/>
              <a:t> kunnen gewikkeld worden om bv latere stofvorming tegen te gaan ( paarden hooi )</a:t>
            </a:r>
          </a:p>
          <a:p>
            <a:r>
              <a:rPr lang="nl-NL" dirty="0"/>
              <a:t>Gewikkelde balen kunnen buiten worden opgeslagen</a:t>
            </a:r>
          </a:p>
        </p:txBody>
      </p:sp>
    </p:spTree>
    <p:extLst>
      <p:ext uri="{BB962C8B-B14F-4D97-AF65-F5344CB8AC3E}">
        <p14:creationId xmlns:p14="http://schemas.microsoft.com/office/powerpoint/2010/main" val="104194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2+2+2 methode</a:t>
            </a:r>
          </a:p>
        </p:txBody>
      </p:sp>
      <p:pic>
        <p:nvPicPr>
          <p:cNvPr id="4" name="Tijdelijke aanduiding voor inhoud 3"/>
          <p:cNvPicPr>
            <a:picLocks noGrp="1" noChangeAspect="1"/>
          </p:cNvPicPr>
          <p:nvPr>
            <p:ph idx="1"/>
          </p:nvPr>
        </p:nvPicPr>
        <p:blipFill>
          <a:blip r:embed="rId2"/>
          <a:stretch>
            <a:fillRect/>
          </a:stretch>
        </p:blipFill>
        <p:spPr>
          <a:xfrm>
            <a:off x="1331640" y="1124744"/>
            <a:ext cx="7355160" cy="4113951"/>
          </a:xfrm>
          <a:prstGeom prst="rect">
            <a:avLst/>
          </a:prstGeom>
        </p:spPr>
      </p:pic>
    </p:spTree>
    <p:extLst>
      <p:ext uri="{BB962C8B-B14F-4D97-AF65-F5344CB8AC3E}">
        <p14:creationId xmlns:p14="http://schemas.microsoft.com/office/powerpoint/2010/main" val="205093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Instellen wikkelingen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797625999"/>
              </p:ext>
            </p:extLst>
          </p:nvPr>
        </p:nvGraphicFramePr>
        <p:xfrm>
          <a:off x="1403648" y="1284128"/>
          <a:ext cx="7560840" cy="3945071"/>
        </p:xfrm>
        <a:graphic>
          <a:graphicData uri="http://schemas.openxmlformats.org/drawingml/2006/table">
            <a:tbl>
              <a:tblPr/>
              <a:tblGrid>
                <a:gridCol w="7560840">
                  <a:extLst>
                    <a:ext uri="{9D8B030D-6E8A-4147-A177-3AD203B41FA5}">
                      <a16:colId xmlns:a16="http://schemas.microsoft.com/office/drawing/2014/main" val="395706821"/>
                    </a:ext>
                  </a:extLst>
                </a:gridCol>
              </a:tblGrid>
              <a:tr h="3945071">
                <a:tc>
                  <a:txBody>
                    <a:bodyPr/>
                    <a:lstStyle/>
                    <a:p>
                      <a:pPr fontAlgn="t"/>
                      <a:br>
                        <a:rPr lang="nl-NL" dirty="0">
                          <a:effectLst/>
                        </a:rPr>
                      </a:br>
                      <a:r>
                        <a:rPr lang="nl-NL" sz="2800" dirty="0">
                          <a:effectLst/>
                          <a:latin typeface="Arial" panose="020B0604020202020204" pitchFamily="34" charset="0"/>
                          <a:cs typeface="Arial" panose="020B0604020202020204" pitchFamily="34" charset="0"/>
                        </a:rPr>
                        <a:t>Het aantal wikkelingen moet je instellen.</a:t>
                      </a:r>
                      <a:br>
                        <a:rPr lang="nl-NL" sz="2800" dirty="0">
                          <a:effectLst/>
                          <a:latin typeface="Arial" panose="020B0604020202020204" pitchFamily="34" charset="0"/>
                          <a:cs typeface="Arial" panose="020B0604020202020204" pitchFamily="34" charset="0"/>
                        </a:rPr>
                      </a:br>
                      <a:r>
                        <a:rPr lang="nl-NL" sz="2800" dirty="0">
                          <a:effectLst/>
                          <a:latin typeface="Arial" panose="020B0604020202020204" pitchFamily="34" charset="0"/>
                          <a:cs typeface="Arial" panose="020B0604020202020204" pitchFamily="34" charset="0"/>
                        </a:rPr>
                        <a:t>Een grote baal heeft meer wikkelingen nodig dan een kleine baal om het vereiste aantal van 6 lagen folie om de baal te leggen. Ook slecht geperste balen of erg grote balen hebben meer wikkelingen nodig dan strak gevormde balen met een normale doorsnede.</a:t>
                      </a:r>
                    </a:p>
                  </a:txBody>
                  <a:tcPr>
                    <a:lnL>
                      <a:noFill/>
                    </a:lnL>
                    <a:lnR>
                      <a:noFill/>
                    </a:lnR>
                    <a:lnT>
                      <a:noFill/>
                    </a:lnT>
                    <a:lnB>
                      <a:noFill/>
                    </a:lnB>
                    <a:solidFill>
                      <a:srgbClr val="FFFFFF"/>
                    </a:solidFill>
                  </a:tcPr>
                </a:tc>
                <a:extLst>
                  <a:ext uri="{0D108BD9-81ED-4DB2-BD59-A6C34878D82A}">
                    <a16:rowId xmlns:a16="http://schemas.microsoft.com/office/drawing/2014/main" val="282835076"/>
                  </a:ext>
                </a:extLst>
              </a:tr>
            </a:tbl>
          </a:graphicData>
        </a:graphic>
      </p:graphicFrame>
    </p:spTree>
    <p:extLst>
      <p:ext uri="{BB962C8B-B14F-4D97-AF65-F5344CB8AC3E}">
        <p14:creationId xmlns:p14="http://schemas.microsoft.com/office/powerpoint/2010/main" val="319285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 verschillende wikkelaars</a:t>
            </a:r>
          </a:p>
        </p:txBody>
      </p:sp>
      <p:sp>
        <p:nvSpPr>
          <p:cNvPr id="3" name="Tijdelijke aanduiding voor inhoud 2"/>
          <p:cNvSpPr>
            <a:spLocks noGrp="1"/>
          </p:cNvSpPr>
          <p:nvPr>
            <p:ph idx="1"/>
          </p:nvPr>
        </p:nvSpPr>
        <p:spPr/>
        <p:txBody>
          <a:bodyPr>
            <a:normAutofit fontScale="92500" lnSpcReduction="10000"/>
          </a:bodyPr>
          <a:lstStyle/>
          <a:p>
            <a:pPr marL="0" indent="0">
              <a:buNone/>
            </a:pPr>
            <a:endParaRPr lang="nl-NL" dirty="0"/>
          </a:p>
          <a:p>
            <a:r>
              <a:rPr lang="nl-NL" dirty="0"/>
              <a:t>Satelliet wikkelaar</a:t>
            </a:r>
          </a:p>
          <a:p>
            <a:endParaRPr lang="nl-NL" dirty="0"/>
          </a:p>
          <a:p>
            <a:r>
              <a:rPr lang="nl-NL" dirty="0"/>
              <a:t>Tafel wikkelaar</a:t>
            </a:r>
          </a:p>
          <a:p>
            <a:endParaRPr lang="nl-NL" dirty="0"/>
          </a:p>
          <a:p>
            <a:r>
              <a:rPr lang="nl-NL" dirty="0"/>
              <a:t>Ring wikkelaar</a:t>
            </a:r>
          </a:p>
          <a:p>
            <a:endParaRPr lang="nl-NL" dirty="0"/>
          </a:p>
          <a:p>
            <a:r>
              <a:rPr lang="nl-NL" dirty="0"/>
              <a:t>BIO wikkelaar</a:t>
            </a:r>
          </a:p>
          <a:p>
            <a:endParaRPr lang="nl-NL" dirty="0"/>
          </a:p>
          <a:p>
            <a:r>
              <a:rPr lang="nl-NL" dirty="0"/>
              <a:t>3D wikkelaar</a:t>
            </a:r>
          </a:p>
          <a:p>
            <a:pPr marL="0" indent="0">
              <a:buNone/>
            </a:pPr>
            <a:r>
              <a:rPr lang="nl-NL" dirty="0"/>
              <a:t> </a:t>
            </a:r>
          </a:p>
          <a:p>
            <a:endParaRPr lang="nl-NL" dirty="0"/>
          </a:p>
          <a:p>
            <a:pPr marL="0" indent="0">
              <a:buNone/>
            </a:pPr>
            <a:endParaRPr lang="nl-NL" dirty="0"/>
          </a:p>
        </p:txBody>
      </p:sp>
    </p:spTree>
    <p:extLst>
      <p:ext uri="{BB962C8B-B14F-4D97-AF65-F5344CB8AC3E}">
        <p14:creationId xmlns:p14="http://schemas.microsoft.com/office/powerpoint/2010/main" val="233121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Satelliet wikkelaar</a:t>
            </a:r>
          </a:p>
        </p:txBody>
      </p:sp>
      <p:sp>
        <p:nvSpPr>
          <p:cNvPr id="3" name="Tijdelijke aanduiding voor inhoud 2"/>
          <p:cNvSpPr>
            <a:spLocks noGrp="1"/>
          </p:cNvSpPr>
          <p:nvPr>
            <p:ph idx="1"/>
          </p:nvPr>
        </p:nvSpPr>
        <p:spPr/>
        <p:txBody>
          <a:bodyPr/>
          <a:lstStyle/>
          <a:p>
            <a:r>
              <a:rPr lang="nl-NL" dirty="0"/>
              <a:t>Kenmerken:</a:t>
            </a:r>
          </a:p>
          <a:p>
            <a:endParaRPr lang="nl-NL" dirty="0"/>
          </a:p>
          <a:p>
            <a:r>
              <a:rPr lang="nl-NL" dirty="0"/>
              <a:t>Baal draait om eigen as</a:t>
            </a:r>
          </a:p>
          <a:p>
            <a:endParaRPr lang="nl-NL" dirty="0"/>
          </a:p>
          <a:p>
            <a:r>
              <a:rPr lang="nl-NL" dirty="0"/>
              <a:t>Satelliet met voorstretcher en folie draaien om de baal heen</a:t>
            </a:r>
          </a:p>
        </p:txBody>
      </p:sp>
    </p:spTree>
    <p:extLst>
      <p:ext uri="{BB962C8B-B14F-4D97-AF65-F5344CB8AC3E}">
        <p14:creationId xmlns:p14="http://schemas.microsoft.com/office/powerpoint/2010/main" val="96350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B7D77-60A0-482F-BAF9-EAEAEE1D0B6D}"/>
              </a:ext>
            </a:extLst>
          </p:cNvPr>
          <p:cNvSpPr>
            <a:spLocks noGrp="1"/>
          </p:cNvSpPr>
          <p:nvPr>
            <p:ph type="title"/>
          </p:nvPr>
        </p:nvSpPr>
        <p:spPr/>
        <p:txBody>
          <a:bodyPr/>
          <a:lstStyle/>
          <a:p>
            <a:r>
              <a:rPr lang="nl-NL" dirty="0"/>
              <a:t>Satelliet wikkelaar</a:t>
            </a:r>
          </a:p>
        </p:txBody>
      </p:sp>
      <p:sp>
        <p:nvSpPr>
          <p:cNvPr id="3" name="Tijdelijke aanduiding voor inhoud 2">
            <a:extLst>
              <a:ext uri="{FF2B5EF4-FFF2-40B4-BE49-F238E27FC236}">
                <a16:creationId xmlns:a16="http://schemas.microsoft.com/office/drawing/2014/main" id="{AD31E10E-6A9B-4E85-A563-87B8B6A4492C}"/>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r>
              <a:rPr lang="nl-NL" dirty="0"/>
              <a:t>Kuhn SW 4004 satelliet wikkelaar:</a:t>
            </a:r>
          </a:p>
          <a:p>
            <a:r>
              <a:rPr lang="nl-NL" dirty="0">
                <a:hlinkClick r:id="rId2"/>
              </a:rPr>
              <a:t>https://www.youtube.com/watch?v=dSIhHZqlxYo</a:t>
            </a:r>
            <a:endParaRPr lang="nl-NL" dirty="0"/>
          </a:p>
        </p:txBody>
      </p:sp>
      <p:pic>
        <p:nvPicPr>
          <p:cNvPr id="4" name="Afbeelding 3">
            <a:extLst>
              <a:ext uri="{FF2B5EF4-FFF2-40B4-BE49-F238E27FC236}">
                <a16:creationId xmlns:a16="http://schemas.microsoft.com/office/drawing/2014/main" id="{56A32835-D280-4142-9765-7F20733114E4}"/>
              </a:ext>
            </a:extLst>
          </p:cNvPr>
          <p:cNvPicPr>
            <a:picLocks noChangeAspect="1"/>
          </p:cNvPicPr>
          <p:nvPr/>
        </p:nvPicPr>
        <p:blipFill>
          <a:blip r:embed="rId3"/>
          <a:stretch>
            <a:fillRect/>
          </a:stretch>
        </p:blipFill>
        <p:spPr>
          <a:xfrm>
            <a:off x="2627784" y="1196752"/>
            <a:ext cx="5040560" cy="2806366"/>
          </a:xfrm>
          <a:prstGeom prst="rect">
            <a:avLst/>
          </a:prstGeom>
        </p:spPr>
      </p:pic>
    </p:spTree>
    <p:extLst>
      <p:ext uri="{BB962C8B-B14F-4D97-AF65-F5344CB8AC3E}">
        <p14:creationId xmlns:p14="http://schemas.microsoft.com/office/powerpoint/2010/main" val="226172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Onderdelen satelliet wikkelaar</a:t>
            </a:r>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0830" y="1499664"/>
            <a:ext cx="5676190" cy="4323809"/>
          </a:xfrm>
          <a:prstGeom prst="rect">
            <a:avLst/>
          </a:prstGeom>
          <a:noFill/>
          <a:ln>
            <a:noFill/>
          </a:ln>
        </p:spPr>
      </p:pic>
    </p:spTree>
    <p:extLst>
      <p:ext uri="{BB962C8B-B14F-4D97-AF65-F5344CB8AC3E}">
        <p14:creationId xmlns:p14="http://schemas.microsoft.com/office/powerpoint/2010/main" val="333397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2661688"/>
            <a:ext cx="6635750" cy="1999762"/>
          </a:xfrm>
          <a:prstGeom prst="rect">
            <a:avLst/>
          </a:prstGeom>
          <a:noFill/>
          <a:ln>
            <a:noFill/>
          </a:ln>
        </p:spPr>
      </p:pic>
    </p:spTree>
    <p:extLst>
      <p:ext uri="{BB962C8B-B14F-4D97-AF65-F5344CB8AC3E}">
        <p14:creationId xmlns:p14="http://schemas.microsoft.com/office/powerpoint/2010/main" val="336424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Tafel wikkelaar</a:t>
            </a:r>
          </a:p>
        </p:txBody>
      </p:sp>
      <p:sp>
        <p:nvSpPr>
          <p:cNvPr id="3" name="Tijdelijke aanduiding voor inhoud 2"/>
          <p:cNvSpPr>
            <a:spLocks noGrp="1"/>
          </p:cNvSpPr>
          <p:nvPr>
            <p:ph idx="1"/>
          </p:nvPr>
        </p:nvSpPr>
        <p:spPr/>
        <p:txBody>
          <a:bodyPr/>
          <a:lstStyle/>
          <a:p>
            <a:r>
              <a:rPr lang="nl-NL" dirty="0"/>
              <a:t>Kenmerken:</a:t>
            </a:r>
          </a:p>
          <a:p>
            <a:endParaRPr lang="nl-NL" dirty="0"/>
          </a:p>
          <a:p>
            <a:r>
              <a:rPr lang="nl-NL" dirty="0"/>
              <a:t>Baal draait om eigen as</a:t>
            </a:r>
          </a:p>
          <a:p>
            <a:endParaRPr lang="nl-NL" dirty="0"/>
          </a:p>
          <a:p>
            <a:r>
              <a:rPr lang="nl-NL" dirty="0"/>
              <a:t>Baal draait om verticale as</a:t>
            </a:r>
          </a:p>
          <a:p>
            <a:endParaRPr lang="nl-NL" dirty="0"/>
          </a:p>
          <a:p>
            <a:r>
              <a:rPr lang="nl-NL" dirty="0"/>
              <a:t>1 of 2 armen met voorstretcher en folie staan vast</a:t>
            </a:r>
          </a:p>
        </p:txBody>
      </p:sp>
    </p:spTree>
    <p:extLst>
      <p:ext uri="{BB962C8B-B14F-4D97-AF65-F5344CB8AC3E}">
        <p14:creationId xmlns:p14="http://schemas.microsoft.com/office/powerpoint/2010/main" val="358293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Tafel wikkelaar</a:t>
            </a:r>
          </a:p>
        </p:txBody>
      </p:sp>
      <p:sp>
        <p:nvSpPr>
          <p:cNvPr id="5" name="Tijdelijke aanduiding voor inhoud 4">
            <a:extLst>
              <a:ext uri="{FF2B5EF4-FFF2-40B4-BE49-F238E27FC236}">
                <a16:creationId xmlns:a16="http://schemas.microsoft.com/office/drawing/2014/main" id="{565EED21-EBA6-4304-82B8-606EF329B84A}"/>
              </a:ext>
            </a:extLst>
          </p:cNvPr>
          <p:cNvSpPr>
            <a:spLocks noGrp="1"/>
          </p:cNvSpPr>
          <p:nvPr>
            <p:ph idx="1"/>
          </p:nvPr>
        </p:nvSpPr>
        <p:spPr/>
        <p:txBody>
          <a:bodyPr/>
          <a:lstStyle/>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r>
              <a:rPr lang="nl-NL" dirty="0">
                <a:hlinkClick r:id="rId2"/>
              </a:rPr>
              <a:t>https://www.youtube.com/watch?v=7UPT0ylbs-w</a:t>
            </a:r>
            <a:endParaRPr lang="nl-NL" dirty="0"/>
          </a:p>
        </p:txBody>
      </p:sp>
      <p:pic>
        <p:nvPicPr>
          <p:cNvPr id="3" name="Afbeelding 2">
            <a:extLst>
              <a:ext uri="{FF2B5EF4-FFF2-40B4-BE49-F238E27FC236}">
                <a16:creationId xmlns:a16="http://schemas.microsoft.com/office/drawing/2014/main" id="{DF8C72D0-45F6-490C-A9FF-860F132EC7AE}"/>
              </a:ext>
            </a:extLst>
          </p:cNvPr>
          <p:cNvPicPr>
            <a:picLocks noChangeAspect="1"/>
          </p:cNvPicPr>
          <p:nvPr/>
        </p:nvPicPr>
        <p:blipFill>
          <a:blip r:embed="rId3"/>
          <a:stretch>
            <a:fillRect/>
          </a:stretch>
        </p:blipFill>
        <p:spPr>
          <a:xfrm>
            <a:off x="2771399" y="1268760"/>
            <a:ext cx="4306088" cy="3140744"/>
          </a:xfrm>
          <a:prstGeom prst="rect">
            <a:avLst/>
          </a:prstGeom>
        </p:spPr>
      </p:pic>
    </p:spTree>
    <p:extLst>
      <p:ext uri="{BB962C8B-B14F-4D97-AF65-F5344CB8AC3E}">
        <p14:creationId xmlns:p14="http://schemas.microsoft.com/office/powerpoint/2010/main" val="109930384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2770</TotalTime>
  <Words>1172</Words>
  <Application>Microsoft Office PowerPoint</Application>
  <PresentationFormat>Diavoorstelling (4:3)</PresentationFormat>
  <Paragraphs>147</Paragraphs>
  <Slides>21</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Balen wikkelen</vt:lpstr>
      <vt:lpstr>Wat wikkelen en waarom  ?</vt:lpstr>
      <vt:lpstr> verschillende wikkelaars</vt:lpstr>
      <vt:lpstr>Satelliet wikkelaar</vt:lpstr>
      <vt:lpstr>Satelliet wikkelaar</vt:lpstr>
      <vt:lpstr>Onderdelen satelliet wikkelaar</vt:lpstr>
      <vt:lpstr>PowerPoint-presentatie</vt:lpstr>
      <vt:lpstr>Tafel wikkelaar</vt:lpstr>
      <vt:lpstr>Tafel wikkelaar</vt:lpstr>
      <vt:lpstr>Ring wikkelaar</vt:lpstr>
      <vt:lpstr>Ring Wikkelaar</vt:lpstr>
      <vt:lpstr>BIO wikkelaar</vt:lpstr>
      <vt:lpstr>Bale In One wikkelaar</vt:lpstr>
      <vt:lpstr>3D Wikkelaar</vt:lpstr>
      <vt:lpstr>3D Wikkelaar</vt:lpstr>
      <vt:lpstr>Intelliwrap 3D wikkelaar</vt:lpstr>
      <vt:lpstr>Folie</vt:lpstr>
      <vt:lpstr>Aantal lagen folie</vt:lpstr>
      <vt:lpstr>Luchtdichtheid</vt:lpstr>
      <vt:lpstr>2+2+2 methode</vt:lpstr>
      <vt:lpstr>Instellen wikkelingen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179</cp:revision>
  <cp:lastPrinted>2015-09-16T11:22:19Z</cp:lastPrinted>
  <dcterms:created xsi:type="dcterms:W3CDTF">2013-11-15T15:05:42Z</dcterms:created>
  <dcterms:modified xsi:type="dcterms:W3CDTF">2020-06-09T09:40:34Z</dcterms:modified>
</cp:coreProperties>
</file>